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DEB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114799" y="3177539"/>
            <a:ext cx="10514330" cy="3576954"/>
          </a:xfrm>
          <a:custGeom>
            <a:avLst/>
            <a:gdLst/>
            <a:ahLst/>
            <a:cxnLst/>
            <a:rect l="l" t="t" r="r" b="b"/>
            <a:pathLst>
              <a:path w="10514330" h="3576954">
                <a:moveTo>
                  <a:pt x="10409301" y="0"/>
                </a:moveTo>
                <a:lnTo>
                  <a:pt x="104775" y="0"/>
                </a:lnTo>
                <a:lnTo>
                  <a:pt x="84222" y="2736"/>
                </a:lnTo>
                <a:lnTo>
                  <a:pt x="46642" y="23735"/>
                </a:lnTo>
                <a:lnTo>
                  <a:pt x="17627" y="62874"/>
                </a:lnTo>
                <a:lnTo>
                  <a:pt x="2033" y="113536"/>
                </a:lnTo>
                <a:lnTo>
                  <a:pt x="0" y="141224"/>
                </a:lnTo>
                <a:lnTo>
                  <a:pt x="0" y="3435604"/>
                </a:lnTo>
                <a:lnTo>
                  <a:pt x="7985" y="3489658"/>
                </a:lnTo>
                <a:lnTo>
                  <a:pt x="30734" y="3535425"/>
                </a:lnTo>
                <a:lnTo>
                  <a:pt x="64658" y="3566080"/>
                </a:lnTo>
                <a:lnTo>
                  <a:pt x="104775" y="3576827"/>
                </a:lnTo>
                <a:lnTo>
                  <a:pt x="10409301" y="3576827"/>
                </a:lnTo>
                <a:lnTo>
                  <a:pt x="10449417" y="3566080"/>
                </a:lnTo>
                <a:lnTo>
                  <a:pt x="10483342" y="3535425"/>
                </a:lnTo>
                <a:lnTo>
                  <a:pt x="10506090" y="3489658"/>
                </a:lnTo>
                <a:lnTo>
                  <a:pt x="10514076" y="3435604"/>
                </a:lnTo>
                <a:lnTo>
                  <a:pt x="10514076" y="141224"/>
                </a:lnTo>
                <a:lnTo>
                  <a:pt x="10506090" y="87169"/>
                </a:lnTo>
                <a:lnTo>
                  <a:pt x="10483342" y="41401"/>
                </a:lnTo>
                <a:lnTo>
                  <a:pt x="10449417" y="10747"/>
                </a:lnTo>
                <a:lnTo>
                  <a:pt x="10409301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86500"/>
            <a:ext cx="5631179" cy="40004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0600" y="0"/>
            <a:ext cx="2057400" cy="55245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191003" cy="283972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573020"/>
            <a:ext cx="2595245" cy="32706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83846" y="8648700"/>
            <a:ext cx="3554603" cy="16382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EE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9339" y="621538"/>
            <a:ext cx="7889240" cy="921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4635" y="2926206"/>
            <a:ext cx="8422640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3.png"/><Relationship Id="rId9" Type="http://schemas.openxmlformats.org/officeDocument/2006/relationships/image" Target="../media/image41.png"/><Relationship Id="rId10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8288000" cy="5831205"/>
            </a:xfrm>
            <a:custGeom>
              <a:avLst/>
              <a:gdLst/>
              <a:ahLst/>
              <a:cxnLst/>
              <a:rect l="l" t="t" r="r" b="b"/>
              <a:pathLst>
                <a:path w="18288000" h="5831205">
                  <a:moveTo>
                    <a:pt x="0" y="5830824"/>
                  </a:moveTo>
                  <a:lnTo>
                    <a:pt x="18288000" y="5830824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5830824"/>
                  </a:lnTo>
                  <a:close/>
                </a:path>
              </a:pathLst>
            </a:custGeom>
            <a:solidFill>
              <a:srgbClr val="DDEB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25" y="1122680"/>
              <a:ext cx="17587874" cy="141452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7493" y="2215895"/>
              <a:ext cx="5076571" cy="14145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2381" y="3306826"/>
              <a:ext cx="2693416" cy="14145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7907" y="3306826"/>
              <a:ext cx="935736" cy="141452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5776" y="3306826"/>
              <a:ext cx="3725037" cy="14145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5830823"/>
              <a:ext cx="18288000" cy="4456430"/>
            </a:xfrm>
            <a:custGeom>
              <a:avLst/>
              <a:gdLst/>
              <a:ahLst/>
              <a:cxnLst/>
              <a:rect l="l" t="t" r="r" b="b"/>
              <a:pathLst>
                <a:path w="18288000" h="4456430">
                  <a:moveTo>
                    <a:pt x="18287999" y="0"/>
                  </a:moveTo>
                  <a:lnTo>
                    <a:pt x="0" y="0"/>
                  </a:lnTo>
                  <a:lnTo>
                    <a:pt x="0" y="4456173"/>
                  </a:lnTo>
                  <a:lnTo>
                    <a:pt x="18287999" y="4456173"/>
                  </a:lnTo>
                  <a:lnTo>
                    <a:pt x="18287999" y="0"/>
                  </a:lnTo>
                  <a:close/>
                </a:path>
              </a:pathLst>
            </a:custGeom>
            <a:solidFill>
              <a:srgbClr val="393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144761" y="5831585"/>
              <a:ext cx="9121140" cy="4455795"/>
            </a:xfrm>
            <a:custGeom>
              <a:avLst/>
              <a:gdLst/>
              <a:ahLst/>
              <a:cxnLst/>
              <a:rect l="l" t="t" r="r" b="b"/>
              <a:pathLst>
                <a:path w="9121140" h="4455795">
                  <a:moveTo>
                    <a:pt x="9121140" y="4455410"/>
                  </a:moveTo>
                  <a:lnTo>
                    <a:pt x="9121140" y="0"/>
                  </a:lnTo>
                  <a:lnTo>
                    <a:pt x="0" y="0"/>
                  </a:lnTo>
                  <a:lnTo>
                    <a:pt x="0" y="4455410"/>
                  </a:lnTo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749790" y="6959854"/>
            <a:ext cx="3601720" cy="223456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1510030">
              <a:lnSpc>
                <a:spcPct val="100699"/>
              </a:lnSpc>
              <a:spcBef>
                <a:spcPts val="8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GROUP-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HASINI</a:t>
            </a:r>
            <a:r>
              <a:rPr dirty="0" sz="24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N.HARSHITHA 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TEENA</a:t>
            </a:r>
            <a:r>
              <a:rPr dirty="0" sz="24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MADDU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SIRI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VARSHINI 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M.KANIMOZHI</a:t>
            </a:r>
            <a:r>
              <a:rPr dirty="0" sz="24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HARSHINI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322043" y="7328661"/>
            <a:ext cx="2944495" cy="18656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AM.EN.U4ECE22122 AM.EN.U4ECE22123 AM.EN.U4ECE22144 AM.EN.U4ECE22150 AM.EN.U4ECE22157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34936" y="5875401"/>
            <a:ext cx="8136255" cy="3801745"/>
            <a:chOff x="434936" y="5875401"/>
            <a:chExt cx="8136255" cy="380174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36" y="5875401"/>
              <a:ext cx="2314359" cy="256489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9649" y="7934452"/>
              <a:ext cx="1211326" cy="174251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8099" y="7252716"/>
              <a:ext cx="2412492" cy="204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DEB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648700" y="3415284"/>
            <a:ext cx="9067800" cy="6327775"/>
          </a:xfrm>
          <a:custGeom>
            <a:avLst/>
            <a:gdLst/>
            <a:ahLst/>
            <a:cxnLst/>
            <a:rect l="l" t="t" r="r" b="b"/>
            <a:pathLst>
              <a:path w="9067800" h="6327775">
                <a:moveTo>
                  <a:pt x="8977503" y="0"/>
                </a:moveTo>
                <a:lnTo>
                  <a:pt x="90297" y="0"/>
                </a:lnTo>
                <a:lnTo>
                  <a:pt x="72636" y="4839"/>
                </a:lnTo>
                <a:lnTo>
                  <a:pt x="40219" y="41951"/>
                </a:lnTo>
                <a:lnTo>
                  <a:pt x="15162" y="111202"/>
                </a:lnTo>
                <a:lnTo>
                  <a:pt x="6873" y="154193"/>
                </a:lnTo>
                <a:lnTo>
                  <a:pt x="1752" y="200828"/>
                </a:lnTo>
                <a:lnTo>
                  <a:pt x="0" y="249809"/>
                </a:lnTo>
                <a:lnTo>
                  <a:pt x="0" y="6077813"/>
                </a:lnTo>
                <a:lnTo>
                  <a:pt x="1752" y="6126784"/>
                </a:lnTo>
                <a:lnTo>
                  <a:pt x="6873" y="6173423"/>
                </a:lnTo>
                <a:lnTo>
                  <a:pt x="15162" y="6216421"/>
                </a:lnTo>
                <a:lnTo>
                  <a:pt x="26416" y="6254470"/>
                </a:lnTo>
                <a:lnTo>
                  <a:pt x="55784" y="6308628"/>
                </a:lnTo>
                <a:lnTo>
                  <a:pt x="90297" y="6327648"/>
                </a:lnTo>
                <a:lnTo>
                  <a:pt x="8977503" y="6327648"/>
                </a:lnTo>
                <a:lnTo>
                  <a:pt x="9012015" y="6308628"/>
                </a:lnTo>
                <a:lnTo>
                  <a:pt x="9041384" y="6254470"/>
                </a:lnTo>
                <a:lnTo>
                  <a:pt x="9052637" y="6216421"/>
                </a:lnTo>
                <a:lnTo>
                  <a:pt x="9060926" y="6173423"/>
                </a:lnTo>
                <a:lnTo>
                  <a:pt x="9066047" y="6126784"/>
                </a:lnTo>
                <a:lnTo>
                  <a:pt x="9067800" y="6077813"/>
                </a:lnTo>
                <a:lnTo>
                  <a:pt x="9067800" y="249809"/>
                </a:lnTo>
                <a:lnTo>
                  <a:pt x="9066047" y="200828"/>
                </a:lnTo>
                <a:lnTo>
                  <a:pt x="9060926" y="154193"/>
                </a:lnTo>
                <a:lnTo>
                  <a:pt x="9052637" y="111202"/>
                </a:lnTo>
                <a:lnTo>
                  <a:pt x="9041384" y="73151"/>
                </a:lnTo>
                <a:lnTo>
                  <a:pt x="9012015" y="19002"/>
                </a:lnTo>
                <a:lnTo>
                  <a:pt x="8977503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71500" y="489204"/>
            <a:ext cx="17145000" cy="2749550"/>
          </a:xfrm>
          <a:custGeom>
            <a:avLst/>
            <a:gdLst/>
            <a:ahLst/>
            <a:cxnLst/>
            <a:rect l="l" t="t" r="r" b="b"/>
            <a:pathLst>
              <a:path w="17145000" h="2749550">
                <a:moveTo>
                  <a:pt x="16974185" y="0"/>
                </a:moveTo>
                <a:lnTo>
                  <a:pt x="170789" y="0"/>
                </a:lnTo>
                <a:lnTo>
                  <a:pt x="137311" y="2992"/>
                </a:lnTo>
                <a:lnTo>
                  <a:pt x="76031" y="25931"/>
                </a:lnTo>
                <a:lnTo>
                  <a:pt x="28696" y="68722"/>
                </a:lnTo>
                <a:lnTo>
                  <a:pt x="3312" y="124078"/>
                </a:lnTo>
                <a:lnTo>
                  <a:pt x="0" y="154304"/>
                </a:lnTo>
                <a:lnTo>
                  <a:pt x="0" y="2594991"/>
                </a:lnTo>
                <a:lnTo>
                  <a:pt x="13001" y="2654014"/>
                </a:lnTo>
                <a:lnTo>
                  <a:pt x="50025" y="2704084"/>
                </a:lnTo>
                <a:lnTo>
                  <a:pt x="105425" y="2737548"/>
                </a:lnTo>
                <a:lnTo>
                  <a:pt x="170789" y="2749296"/>
                </a:lnTo>
                <a:lnTo>
                  <a:pt x="16974185" y="2749296"/>
                </a:lnTo>
                <a:lnTo>
                  <a:pt x="17039574" y="2737548"/>
                </a:lnTo>
                <a:lnTo>
                  <a:pt x="17094962" y="2704084"/>
                </a:lnTo>
                <a:lnTo>
                  <a:pt x="17131982" y="2654014"/>
                </a:lnTo>
                <a:lnTo>
                  <a:pt x="17145000" y="2594991"/>
                </a:lnTo>
                <a:lnTo>
                  <a:pt x="17145000" y="154304"/>
                </a:lnTo>
                <a:lnTo>
                  <a:pt x="17131982" y="95281"/>
                </a:lnTo>
                <a:lnTo>
                  <a:pt x="17094962" y="45212"/>
                </a:lnTo>
                <a:lnTo>
                  <a:pt x="17039574" y="11747"/>
                </a:lnTo>
                <a:lnTo>
                  <a:pt x="16974185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71500" y="3415284"/>
            <a:ext cx="7600315" cy="6400800"/>
          </a:xfrm>
          <a:custGeom>
            <a:avLst/>
            <a:gdLst/>
            <a:ahLst/>
            <a:cxnLst/>
            <a:rect l="l" t="t" r="r" b="b"/>
            <a:pathLst>
              <a:path w="7600315" h="6400800">
                <a:moveTo>
                  <a:pt x="7524496" y="0"/>
                </a:moveTo>
                <a:lnTo>
                  <a:pt x="75704" y="0"/>
                </a:lnTo>
                <a:lnTo>
                  <a:pt x="60866" y="4907"/>
                </a:lnTo>
                <a:lnTo>
                  <a:pt x="33704" y="42487"/>
                </a:lnTo>
                <a:lnTo>
                  <a:pt x="12719" y="112516"/>
                </a:lnTo>
                <a:lnTo>
                  <a:pt x="5762" y="156003"/>
                </a:lnTo>
                <a:lnTo>
                  <a:pt x="1468" y="203182"/>
                </a:lnTo>
                <a:lnTo>
                  <a:pt x="0" y="252730"/>
                </a:lnTo>
                <a:lnTo>
                  <a:pt x="0" y="6148082"/>
                </a:lnTo>
                <a:lnTo>
                  <a:pt x="1468" y="6197618"/>
                </a:lnTo>
                <a:lnTo>
                  <a:pt x="5762" y="6244794"/>
                </a:lnTo>
                <a:lnTo>
                  <a:pt x="12719" y="6288287"/>
                </a:lnTo>
                <a:lnTo>
                  <a:pt x="22174" y="6326771"/>
                </a:lnTo>
                <a:lnTo>
                  <a:pt x="46734" y="6381559"/>
                </a:lnTo>
                <a:lnTo>
                  <a:pt x="75704" y="6400800"/>
                </a:lnTo>
                <a:lnTo>
                  <a:pt x="7524496" y="6400800"/>
                </a:lnTo>
                <a:lnTo>
                  <a:pt x="7566483" y="6358333"/>
                </a:lnTo>
                <a:lnTo>
                  <a:pt x="7587436" y="6288287"/>
                </a:lnTo>
                <a:lnTo>
                  <a:pt x="7594409" y="6244794"/>
                </a:lnTo>
                <a:lnTo>
                  <a:pt x="7598715" y="6197618"/>
                </a:lnTo>
                <a:lnTo>
                  <a:pt x="7600188" y="6148082"/>
                </a:lnTo>
                <a:lnTo>
                  <a:pt x="7600188" y="252730"/>
                </a:lnTo>
                <a:lnTo>
                  <a:pt x="7598715" y="203182"/>
                </a:lnTo>
                <a:lnTo>
                  <a:pt x="7594409" y="156003"/>
                </a:lnTo>
                <a:lnTo>
                  <a:pt x="7587436" y="112516"/>
                </a:lnTo>
                <a:lnTo>
                  <a:pt x="7577963" y="74041"/>
                </a:lnTo>
                <a:lnTo>
                  <a:pt x="7553467" y="19256"/>
                </a:lnTo>
                <a:lnTo>
                  <a:pt x="7524496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8272" rIns="0" bIns="0" rtlCol="0" vert="horz">
            <a:spAutoFit/>
          </a:bodyPr>
          <a:lstStyle/>
          <a:p>
            <a:pPr marL="393700">
              <a:lnSpc>
                <a:spcPct val="100000"/>
              </a:lnSpc>
              <a:spcBef>
                <a:spcPts val="95"/>
              </a:spcBef>
            </a:pPr>
            <a:r>
              <a:rPr dirty="0" sz="4000" spc="100">
                <a:latin typeface="Arial"/>
                <a:cs typeface="Arial"/>
              </a:rPr>
              <a:t>OBJECTIVE: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0319" y="1682622"/>
            <a:ext cx="14512925" cy="782447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628650" marR="5080" indent="-456565">
              <a:lnSpc>
                <a:spcPts val="4210"/>
              </a:lnSpc>
              <a:spcBef>
                <a:spcPts val="330"/>
              </a:spcBef>
              <a:buFont typeface="Wingdings"/>
              <a:buChar char=""/>
              <a:tabLst>
                <a:tab pos="629920" algn="l"/>
              </a:tabLst>
            </a:pPr>
            <a:r>
              <a:rPr dirty="0" sz="3600" spc="-17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simple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12V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charge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indicator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Op-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Amp. 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dirty="0" sz="3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levels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LEDS.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4000" spc="-190" b="1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dirty="0" sz="4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30" b="1">
                <a:solidFill>
                  <a:srgbClr val="FFFFFF"/>
                </a:solidFill>
                <a:latin typeface="Arial"/>
                <a:cs typeface="Arial"/>
              </a:rPr>
              <a:t>Required:</a:t>
            </a:r>
            <a:endParaRPr sz="4000">
              <a:latin typeface="Arial"/>
              <a:cs typeface="Arial"/>
            </a:endParaRPr>
          </a:p>
          <a:p>
            <a:pPr marL="631190" indent="-618490">
              <a:lnSpc>
                <a:spcPct val="100000"/>
              </a:lnSpc>
              <a:spcBef>
                <a:spcPts val="4230"/>
              </a:spcBef>
              <a:buFont typeface="Calibri"/>
              <a:buAutoNum type="arabicPeriod"/>
              <a:tabLst>
                <a:tab pos="63119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4×LM741</a:t>
            </a:r>
            <a:r>
              <a:rPr dirty="0" sz="36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OPAMP</a:t>
            </a:r>
            <a:r>
              <a:rPr dirty="0" sz="36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ts val="4265"/>
              </a:lnSpc>
              <a:spcBef>
                <a:spcPts val="110"/>
              </a:spcBef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4×LED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Lights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ts val="4265"/>
              </a:lnSpc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1×2.5k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Resistor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ct val="100000"/>
              </a:lnSpc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5×1k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Resistor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ct val="100000"/>
              </a:lnSpc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1×1.6k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Resistor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ct val="100000"/>
              </a:lnSpc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4×0.5k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Resistor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ct val="100000"/>
              </a:lnSpc>
              <a:buAutoNum type="arabicPeriod"/>
              <a:tabLst>
                <a:tab pos="647700" algn="l"/>
              </a:tabLst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1×10k</a:t>
            </a: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Ω</a:t>
            </a:r>
            <a:r>
              <a:rPr dirty="0" sz="3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Resistor</a:t>
            </a:r>
            <a:endParaRPr sz="3600">
              <a:latin typeface="Arial MT"/>
              <a:cs typeface="Arial MT"/>
            </a:endParaRPr>
          </a:p>
          <a:p>
            <a:pPr marL="647700" indent="-63500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647700" algn="l"/>
              </a:tabLst>
            </a:pP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397740" y="3819144"/>
            <a:ext cx="4802505" cy="5372100"/>
            <a:chOff x="12397740" y="3819144"/>
            <a:chExt cx="4802505" cy="537210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1864" y="7005827"/>
              <a:ext cx="3048000" cy="21854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7740" y="5625083"/>
              <a:ext cx="1773936" cy="19812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1068" y="3819144"/>
              <a:ext cx="1464563" cy="234086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9078468" y="7513319"/>
            <a:ext cx="2428240" cy="2036445"/>
            <a:chOff x="9078468" y="7513319"/>
            <a:chExt cx="2428240" cy="2036445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8468" y="7513319"/>
              <a:ext cx="2362200" cy="15102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8040623"/>
              <a:ext cx="2362200" cy="1508760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1995" y="4085844"/>
            <a:ext cx="31242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65453" y="6006846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 h="0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38100">
            <a:solidFill>
              <a:srgbClr val="393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231630" y="6006846"/>
            <a:ext cx="3959860" cy="0"/>
          </a:xfrm>
          <a:custGeom>
            <a:avLst/>
            <a:gdLst/>
            <a:ahLst/>
            <a:cxnLst/>
            <a:rect l="l" t="t" r="r" b="b"/>
            <a:pathLst>
              <a:path w="3959859" h="0">
                <a:moveTo>
                  <a:pt x="0" y="0"/>
                </a:moveTo>
                <a:lnTo>
                  <a:pt x="3959352" y="0"/>
                </a:lnTo>
              </a:path>
            </a:pathLst>
          </a:custGeom>
          <a:ln w="38100">
            <a:solidFill>
              <a:srgbClr val="393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098541" y="6006846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 h="0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38100">
            <a:solidFill>
              <a:srgbClr val="393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63193" y="6006846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30" h="0">
                <a:moveTo>
                  <a:pt x="0" y="0"/>
                </a:moveTo>
                <a:lnTo>
                  <a:pt x="3960875" y="0"/>
                </a:lnTo>
              </a:path>
            </a:pathLst>
          </a:custGeom>
          <a:ln w="38100">
            <a:solidFill>
              <a:srgbClr val="39396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033" y="655319"/>
            <a:ext cx="4915535" cy="62788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566417" y="7724520"/>
            <a:ext cx="2983230" cy="1195705"/>
            <a:chOff x="1566417" y="7724520"/>
            <a:chExt cx="2983230" cy="119570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073" y="7724520"/>
              <a:ext cx="399288" cy="4084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717" y="7724520"/>
              <a:ext cx="1457706" cy="40843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277" y="8117788"/>
              <a:ext cx="2960243" cy="4087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417" y="8511285"/>
              <a:ext cx="2919349" cy="408431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9556115" y="7724520"/>
            <a:ext cx="3547110" cy="1195705"/>
            <a:chOff x="9556115" y="7724520"/>
            <a:chExt cx="3547110" cy="119570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6115" y="7724520"/>
              <a:ext cx="3546602" cy="40843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0123" y="8117788"/>
              <a:ext cx="3428111" cy="4087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3503" y="8511285"/>
              <a:ext cx="2586228" cy="40843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727191" y="7461250"/>
            <a:ext cx="2950845" cy="1195070"/>
            <a:chOff x="5727191" y="7461250"/>
            <a:chExt cx="2950845" cy="119507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7711" y="7461250"/>
              <a:ext cx="2245487" cy="40843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7191" y="7854137"/>
              <a:ext cx="2950591" cy="40873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3285" y="8247887"/>
              <a:ext cx="864870" cy="408431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066800" y="1356360"/>
            <a:ext cx="16256635" cy="8587740"/>
            <a:chOff x="1066800" y="1356360"/>
            <a:chExt cx="16256635" cy="8587740"/>
          </a:xfrm>
        </p:grpSpPr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6145" y="7461250"/>
              <a:ext cx="2184780" cy="40843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77669" y="7854137"/>
              <a:ext cx="2093848" cy="40873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800" y="1356360"/>
              <a:ext cx="16256508" cy="8587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001" y="724154"/>
            <a:ext cx="3670173" cy="7543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390376" y="0"/>
            <a:ext cx="6898005" cy="10287000"/>
            <a:chOff x="11390376" y="0"/>
            <a:chExt cx="689800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1390376" y="0"/>
              <a:ext cx="6898005" cy="10287000"/>
            </a:xfrm>
            <a:custGeom>
              <a:avLst/>
              <a:gdLst/>
              <a:ahLst/>
              <a:cxnLst/>
              <a:rect l="l" t="t" r="r" b="b"/>
              <a:pathLst>
                <a:path w="6898005" h="10287000">
                  <a:moveTo>
                    <a:pt x="6897624" y="0"/>
                  </a:moveTo>
                  <a:lnTo>
                    <a:pt x="0" y="0"/>
                  </a:lnTo>
                  <a:lnTo>
                    <a:pt x="0" y="10286996"/>
                  </a:lnTo>
                  <a:lnTo>
                    <a:pt x="6897624" y="10286996"/>
                  </a:lnTo>
                  <a:lnTo>
                    <a:pt x="6897624" y="0"/>
                  </a:lnTo>
                  <a:close/>
                </a:path>
              </a:pathLst>
            </a:custGeom>
            <a:solidFill>
              <a:srgbClr val="3939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0" y="515112"/>
              <a:ext cx="4419600" cy="867765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59740" y="1811781"/>
            <a:ext cx="10879455" cy="6061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2085" indent="-168275">
              <a:lnSpc>
                <a:spcPct val="100000"/>
              </a:lnSpc>
              <a:spcBef>
                <a:spcPts val="100"/>
              </a:spcBef>
              <a:buClr>
                <a:srgbClr val="403052"/>
              </a:buClr>
              <a:buSzPct val="97222"/>
              <a:buFont typeface="Arial MT"/>
              <a:buChar char="•"/>
              <a:tabLst>
                <a:tab pos="172085" algn="l"/>
              </a:tabLst>
            </a:pPr>
            <a:r>
              <a:rPr dirty="0" sz="3600" spc="-100" b="1">
                <a:solidFill>
                  <a:srgbClr val="403052"/>
                </a:solidFill>
                <a:latin typeface="Arial"/>
                <a:cs typeface="Arial"/>
              </a:rPr>
              <a:t>Reference</a:t>
            </a:r>
            <a:r>
              <a:rPr dirty="0" sz="3600" spc="-65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spc="-150" b="1">
                <a:solidFill>
                  <a:srgbClr val="403052"/>
                </a:solidFill>
                <a:latin typeface="Arial"/>
                <a:cs typeface="Arial"/>
              </a:rPr>
              <a:t>Voltages</a:t>
            </a:r>
            <a:r>
              <a:rPr dirty="0" sz="3600" spc="-60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403052"/>
                </a:solidFill>
                <a:latin typeface="Arial"/>
                <a:cs typeface="Arial"/>
              </a:rPr>
              <a:t>Section: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Clr>
                <a:srgbClr val="403052"/>
              </a:buClr>
              <a:buFont typeface="Arial MT"/>
              <a:buChar char="•"/>
            </a:pPr>
            <a:endParaRPr sz="36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Use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5.1V</a:t>
            </a:r>
            <a:r>
              <a:rPr dirty="0" sz="3600" spc="-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Zener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diode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to</a:t>
            </a:r>
            <a:r>
              <a:rPr dirty="0" sz="3600" spc="-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set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reference</a:t>
            </a:r>
            <a:r>
              <a:rPr dirty="0" sz="3600" spc="-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voltages.</a:t>
            </a:r>
            <a:endParaRPr sz="3600">
              <a:latin typeface="Arial MT"/>
              <a:cs typeface="Arial MT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Four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1kΩ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resistors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create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drop,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setting</a:t>
            </a:r>
            <a:endParaRPr sz="36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reference</a:t>
            </a:r>
            <a:r>
              <a:rPr dirty="0" sz="3600" spc="-10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points</a:t>
            </a:r>
            <a:r>
              <a:rPr dirty="0" sz="3600" spc="-114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at</a:t>
            </a:r>
            <a:r>
              <a:rPr dirty="0" sz="3600" spc="-9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5.1V,</a:t>
            </a:r>
            <a:r>
              <a:rPr dirty="0" sz="3600" spc="-9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3.75V,</a:t>
            </a:r>
            <a:r>
              <a:rPr dirty="0" sz="3600" spc="-9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2.5V,</a:t>
            </a:r>
            <a:r>
              <a:rPr dirty="0" sz="3600" spc="-9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and</a:t>
            </a:r>
            <a:r>
              <a:rPr dirty="0" sz="3600" spc="-9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1.25V.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3600">
              <a:latin typeface="Arial MT"/>
              <a:cs typeface="Arial MT"/>
            </a:endParaRPr>
          </a:p>
          <a:p>
            <a:pPr marL="172085" indent="-168275">
              <a:lnSpc>
                <a:spcPts val="4265"/>
              </a:lnSpc>
              <a:buSzPct val="97222"/>
              <a:buFont typeface="Arial MT"/>
              <a:buChar char="•"/>
              <a:tabLst>
                <a:tab pos="172085" algn="l"/>
              </a:tabLst>
            </a:pPr>
            <a:r>
              <a:rPr dirty="0" sz="3600" spc="-145" b="1">
                <a:solidFill>
                  <a:srgbClr val="403052"/>
                </a:solidFill>
                <a:latin typeface="Arial"/>
                <a:cs typeface="Arial"/>
              </a:rPr>
              <a:t>Battery</a:t>
            </a:r>
            <a:r>
              <a:rPr dirty="0" sz="3600" spc="-75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spc="-145" b="1">
                <a:solidFill>
                  <a:srgbClr val="403052"/>
                </a:solidFill>
                <a:latin typeface="Arial"/>
                <a:cs typeface="Arial"/>
              </a:rPr>
              <a:t>Voltage</a:t>
            </a:r>
            <a:r>
              <a:rPr dirty="0" sz="3600" spc="-70" b="1">
                <a:solidFill>
                  <a:srgbClr val="403052"/>
                </a:solidFill>
                <a:latin typeface="Arial"/>
                <a:cs typeface="Arial"/>
              </a:rPr>
              <a:t> Comparison:</a:t>
            </a:r>
            <a:endParaRPr sz="3600">
              <a:latin typeface="Arial"/>
              <a:cs typeface="Arial"/>
            </a:endParaRPr>
          </a:p>
          <a:p>
            <a:pPr lvl="1" marL="756285" marR="5080" indent="-287020">
              <a:lnSpc>
                <a:spcPts val="4430"/>
              </a:lnSpc>
              <a:buChar char="•"/>
              <a:tabLst>
                <a:tab pos="756285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Use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</a:t>
            </a:r>
            <a:r>
              <a:rPr dirty="0" sz="3600" spc="-3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divider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with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1.6k</a:t>
            </a:r>
            <a:r>
              <a:rPr dirty="0" sz="3600">
                <a:solidFill>
                  <a:srgbClr val="403052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and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1k</a:t>
            </a:r>
            <a:r>
              <a:rPr dirty="0" sz="3600">
                <a:solidFill>
                  <a:srgbClr val="403052"/>
                </a:solidFill>
                <a:latin typeface="Calibri"/>
                <a:cs typeface="Calibri"/>
              </a:rPr>
              <a:t>Ω</a:t>
            </a:r>
            <a:r>
              <a:rPr dirty="0" sz="3600" spc="-25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resistors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to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scale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down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the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battery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voltage.</a:t>
            </a:r>
            <a:endParaRPr sz="3600">
              <a:latin typeface="Arial MT"/>
              <a:cs typeface="Arial MT"/>
            </a:endParaRPr>
          </a:p>
          <a:p>
            <a:pPr lvl="1" marL="755650" indent="-285750">
              <a:lnSpc>
                <a:spcPts val="4150"/>
              </a:lnSpc>
              <a:buChar char="•"/>
              <a:tabLst>
                <a:tab pos="755650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Compare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scaled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battery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with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reference</a:t>
            </a:r>
            <a:endParaRPr sz="36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voltages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using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4×LM741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Op-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Amps.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972300"/>
            <a:ext cx="3110433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35" y="754633"/>
            <a:ext cx="3670173" cy="7543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027664" y="0"/>
            <a:ext cx="7260590" cy="10287000"/>
            <a:chOff x="11027664" y="0"/>
            <a:chExt cx="726059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1027664" y="0"/>
              <a:ext cx="7260590" cy="10287000"/>
            </a:xfrm>
            <a:custGeom>
              <a:avLst/>
              <a:gdLst/>
              <a:ahLst/>
              <a:cxnLst/>
              <a:rect l="l" t="t" r="r" b="b"/>
              <a:pathLst>
                <a:path w="7260590" h="10287000">
                  <a:moveTo>
                    <a:pt x="0" y="10286994"/>
                  </a:moveTo>
                  <a:lnTo>
                    <a:pt x="7260335" y="10286994"/>
                  </a:lnTo>
                  <a:lnTo>
                    <a:pt x="7260335" y="0"/>
                  </a:lnTo>
                  <a:lnTo>
                    <a:pt x="0" y="0"/>
                  </a:lnTo>
                  <a:lnTo>
                    <a:pt x="0" y="10286994"/>
                  </a:lnTo>
                  <a:close/>
                </a:path>
              </a:pathLst>
            </a:custGeom>
            <a:solidFill>
              <a:srgbClr val="3939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2776" y="624840"/>
              <a:ext cx="6172200" cy="903732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35940" y="2344876"/>
            <a:ext cx="950849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2085" indent="-168275">
              <a:lnSpc>
                <a:spcPct val="100000"/>
              </a:lnSpc>
              <a:spcBef>
                <a:spcPts val="100"/>
              </a:spcBef>
              <a:buClr>
                <a:srgbClr val="403052"/>
              </a:buClr>
              <a:buSzPct val="97222"/>
              <a:buFont typeface="Arial MT"/>
              <a:buChar char="•"/>
              <a:tabLst>
                <a:tab pos="172085" algn="l"/>
              </a:tabLst>
            </a:pPr>
            <a:r>
              <a:rPr dirty="0" sz="3600" spc="-145" b="1">
                <a:solidFill>
                  <a:srgbClr val="403052"/>
                </a:solidFill>
                <a:latin typeface="Arial"/>
                <a:cs typeface="Arial"/>
              </a:rPr>
              <a:t>Comparator</a:t>
            </a:r>
            <a:r>
              <a:rPr dirty="0" sz="3600" spc="-105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spc="-90" b="1">
                <a:solidFill>
                  <a:srgbClr val="403052"/>
                </a:solidFill>
                <a:latin typeface="Arial"/>
                <a:cs typeface="Arial"/>
              </a:rPr>
              <a:t>and</a:t>
            </a:r>
            <a:r>
              <a:rPr dirty="0" sz="3600" spc="-160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403052"/>
                </a:solidFill>
                <a:latin typeface="Arial"/>
                <a:cs typeface="Arial"/>
              </a:rPr>
              <a:t>LED</a:t>
            </a:r>
            <a:r>
              <a:rPr dirty="0" sz="3600" spc="-145" b="1">
                <a:solidFill>
                  <a:srgbClr val="403052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403052"/>
                </a:solidFill>
                <a:latin typeface="Arial"/>
                <a:cs typeface="Arial"/>
              </a:rPr>
              <a:t>Section:</a:t>
            </a:r>
            <a:endParaRPr sz="36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756285" algn="l"/>
              </a:tabLst>
            </a:pP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OPAMP</a:t>
            </a:r>
            <a:r>
              <a:rPr dirty="0" sz="3600" spc="-1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as</a:t>
            </a:r>
            <a:r>
              <a:rPr dirty="0" sz="3600" spc="-7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comparator.</a:t>
            </a:r>
            <a:endParaRPr sz="3600">
              <a:latin typeface="Arial MT"/>
              <a:cs typeface="Arial MT"/>
            </a:endParaRPr>
          </a:p>
          <a:p>
            <a:pPr lvl="1" marL="756285" marR="6985" indent="-287020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Non-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inverting</a:t>
            </a:r>
            <a:r>
              <a:rPr dirty="0" sz="3600" spc="-5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terminal</a:t>
            </a:r>
            <a:r>
              <a:rPr dirty="0" sz="3600" spc="-3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connected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to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battery voltage.</a:t>
            </a:r>
            <a:endParaRPr sz="3600">
              <a:latin typeface="Arial MT"/>
              <a:cs typeface="Arial MT"/>
            </a:endParaRPr>
          </a:p>
          <a:p>
            <a:pPr lvl="1" marL="755015" marR="436880" indent="-285750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Inverting</a:t>
            </a:r>
            <a:r>
              <a:rPr dirty="0" sz="3600" spc="-5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terminal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connected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to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reference 	voltage.</a:t>
            </a:r>
            <a:endParaRPr sz="3600">
              <a:latin typeface="Arial MT"/>
              <a:cs typeface="Arial MT"/>
            </a:endParaRPr>
          </a:p>
          <a:p>
            <a:pPr lvl="1" marL="756285" marR="5080" indent="-287020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LED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lights</a:t>
            </a:r>
            <a:r>
              <a:rPr dirty="0" sz="3600" spc="-3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up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when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battery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is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lower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than</a:t>
            </a:r>
            <a:r>
              <a:rPr dirty="0" sz="3600" spc="-3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reference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voltage.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0347" y="8043671"/>
            <a:ext cx="890015" cy="160782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3347" y="8045246"/>
            <a:ext cx="794003" cy="160472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0335" y="8153400"/>
            <a:ext cx="803148" cy="13883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16468" y="7911083"/>
            <a:ext cx="1321307" cy="187299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3448" y="8162543"/>
            <a:ext cx="1612391" cy="137007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43227" y="8029956"/>
            <a:ext cx="611123" cy="163525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07335" y="8043671"/>
            <a:ext cx="641604" cy="1607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3939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19900"/>
            <a:ext cx="4406849" cy="34670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57527" y="391286"/>
            <a:ext cx="16000730" cy="9022715"/>
            <a:chOff x="1557527" y="391286"/>
            <a:chExt cx="16000730" cy="902271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4574" y="391286"/>
              <a:ext cx="7623670" cy="41956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57527" y="1706879"/>
              <a:ext cx="10134600" cy="7706995"/>
            </a:xfrm>
            <a:custGeom>
              <a:avLst/>
              <a:gdLst/>
              <a:ahLst/>
              <a:cxnLst/>
              <a:rect l="l" t="t" r="r" b="b"/>
              <a:pathLst>
                <a:path w="10134600" h="7706995">
                  <a:moveTo>
                    <a:pt x="9626346" y="0"/>
                  </a:moveTo>
                  <a:lnTo>
                    <a:pt x="508253" y="0"/>
                  </a:lnTo>
                  <a:lnTo>
                    <a:pt x="468022" y="2855"/>
                  </a:lnTo>
                  <a:lnTo>
                    <a:pt x="428288" y="11338"/>
                  </a:lnTo>
                  <a:lnTo>
                    <a:pt x="389224" y="25323"/>
                  </a:lnTo>
                  <a:lnTo>
                    <a:pt x="350999" y="44683"/>
                  </a:lnTo>
                  <a:lnTo>
                    <a:pt x="313785" y="69294"/>
                  </a:lnTo>
                  <a:lnTo>
                    <a:pt x="277752" y="99029"/>
                  </a:lnTo>
                  <a:lnTo>
                    <a:pt x="243070" y="133763"/>
                  </a:lnTo>
                  <a:lnTo>
                    <a:pt x="209911" y="173370"/>
                  </a:lnTo>
                  <a:lnTo>
                    <a:pt x="178445" y="217724"/>
                  </a:lnTo>
                  <a:lnTo>
                    <a:pt x="148844" y="266700"/>
                  </a:lnTo>
                  <a:lnTo>
                    <a:pt x="127608" y="307175"/>
                  </a:lnTo>
                  <a:lnTo>
                    <a:pt x="107883" y="349671"/>
                  </a:lnTo>
                  <a:lnTo>
                    <a:pt x="89703" y="394049"/>
                  </a:lnTo>
                  <a:lnTo>
                    <a:pt x="73099" y="440169"/>
                  </a:lnTo>
                  <a:lnTo>
                    <a:pt x="58105" y="487893"/>
                  </a:lnTo>
                  <a:lnTo>
                    <a:pt x="44753" y="537081"/>
                  </a:lnTo>
                  <a:lnTo>
                    <a:pt x="33075" y="587595"/>
                  </a:lnTo>
                  <a:lnTo>
                    <a:pt x="23105" y="639294"/>
                  </a:lnTo>
                  <a:lnTo>
                    <a:pt x="14874" y="692041"/>
                  </a:lnTo>
                  <a:lnTo>
                    <a:pt x="8415" y="745695"/>
                  </a:lnTo>
                  <a:lnTo>
                    <a:pt x="3762" y="800119"/>
                  </a:lnTo>
                  <a:lnTo>
                    <a:pt x="945" y="855172"/>
                  </a:lnTo>
                  <a:lnTo>
                    <a:pt x="0" y="910717"/>
                  </a:lnTo>
                  <a:lnTo>
                    <a:pt x="0" y="6796151"/>
                  </a:lnTo>
                  <a:lnTo>
                    <a:pt x="945" y="6851695"/>
                  </a:lnTo>
                  <a:lnTo>
                    <a:pt x="3762" y="6906748"/>
                  </a:lnTo>
                  <a:lnTo>
                    <a:pt x="8415" y="6961171"/>
                  </a:lnTo>
                  <a:lnTo>
                    <a:pt x="14874" y="7014825"/>
                  </a:lnTo>
                  <a:lnTo>
                    <a:pt x="23105" y="7067571"/>
                  </a:lnTo>
                  <a:lnTo>
                    <a:pt x="33075" y="7119269"/>
                  </a:lnTo>
                  <a:lnTo>
                    <a:pt x="44753" y="7169780"/>
                  </a:lnTo>
                  <a:lnTo>
                    <a:pt x="58105" y="7218965"/>
                  </a:lnTo>
                  <a:lnTo>
                    <a:pt x="73099" y="7266685"/>
                  </a:lnTo>
                  <a:lnTo>
                    <a:pt x="89703" y="7312801"/>
                  </a:lnTo>
                  <a:lnTo>
                    <a:pt x="107883" y="7357173"/>
                  </a:lnTo>
                  <a:lnTo>
                    <a:pt x="127608" y="7399662"/>
                  </a:lnTo>
                  <a:lnTo>
                    <a:pt x="148844" y="7440129"/>
                  </a:lnTo>
                  <a:lnTo>
                    <a:pt x="178445" y="7489097"/>
                  </a:lnTo>
                  <a:lnTo>
                    <a:pt x="209911" y="7533448"/>
                  </a:lnTo>
                  <a:lnTo>
                    <a:pt x="243070" y="7573057"/>
                  </a:lnTo>
                  <a:lnTo>
                    <a:pt x="277752" y="7607797"/>
                  </a:lnTo>
                  <a:lnTo>
                    <a:pt x="313785" y="7637540"/>
                  </a:lnTo>
                  <a:lnTo>
                    <a:pt x="350999" y="7662159"/>
                  </a:lnTo>
                  <a:lnTo>
                    <a:pt x="389224" y="7681529"/>
                  </a:lnTo>
                  <a:lnTo>
                    <a:pt x="428288" y="7695521"/>
                  </a:lnTo>
                  <a:lnTo>
                    <a:pt x="468022" y="7704010"/>
                  </a:lnTo>
                  <a:lnTo>
                    <a:pt x="508253" y="7706868"/>
                  </a:lnTo>
                  <a:lnTo>
                    <a:pt x="9626346" y="7706868"/>
                  </a:lnTo>
                  <a:lnTo>
                    <a:pt x="9666577" y="7704010"/>
                  </a:lnTo>
                  <a:lnTo>
                    <a:pt x="9706311" y="7695521"/>
                  </a:lnTo>
                  <a:lnTo>
                    <a:pt x="9745375" y="7681529"/>
                  </a:lnTo>
                  <a:lnTo>
                    <a:pt x="9783600" y="7662159"/>
                  </a:lnTo>
                  <a:lnTo>
                    <a:pt x="9820814" y="7637540"/>
                  </a:lnTo>
                  <a:lnTo>
                    <a:pt x="9856847" y="7607797"/>
                  </a:lnTo>
                  <a:lnTo>
                    <a:pt x="9891529" y="7573057"/>
                  </a:lnTo>
                  <a:lnTo>
                    <a:pt x="9924688" y="7533448"/>
                  </a:lnTo>
                  <a:lnTo>
                    <a:pt x="9956154" y="7489097"/>
                  </a:lnTo>
                  <a:lnTo>
                    <a:pt x="9985756" y="7440129"/>
                  </a:lnTo>
                  <a:lnTo>
                    <a:pt x="10006991" y="7399662"/>
                  </a:lnTo>
                  <a:lnTo>
                    <a:pt x="10026716" y="7357173"/>
                  </a:lnTo>
                  <a:lnTo>
                    <a:pt x="10044896" y="7312801"/>
                  </a:lnTo>
                  <a:lnTo>
                    <a:pt x="10061500" y="7266685"/>
                  </a:lnTo>
                  <a:lnTo>
                    <a:pt x="10076494" y="7218965"/>
                  </a:lnTo>
                  <a:lnTo>
                    <a:pt x="10089846" y="7169780"/>
                  </a:lnTo>
                  <a:lnTo>
                    <a:pt x="10101524" y="7119269"/>
                  </a:lnTo>
                  <a:lnTo>
                    <a:pt x="10111494" y="7067571"/>
                  </a:lnTo>
                  <a:lnTo>
                    <a:pt x="10119725" y="7014825"/>
                  </a:lnTo>
                  <a:lnTo>
                    <a:pt x="10126184" y="6961171"/>
                  </a:lnTo>
                  <a:lnTo>
                    <a:pt x="10130837" y="6906748"/>
                  </a:lnTo>
                  <a:lnTo>
                    <a:pt x="10133654" y="6851695"/>
                  </a:lnTo>
                  <a:lnTo>
                    <a:pt x="10134600" y="6796151"/>
                  </a:lnTo>
                  <a:lnTo>
                    <a:pt x="10134600" y="910717"/>
                  </a:lnTo>
                  <a:lnTo>
                    <a:pt x="10133654" y="855172"/>
                  </a:lnTo>
                  <a:lnTo>
                    <a:pt x="10130837" y="800119"/>
                  </a:lnTo>
                  <a:lnTo>
                    <a:pt x="10126184" y="745695"/>
                  </a:lnTo>
                  <a:lnTo>
                    <a:pt x="10119725" y="692041"/>
                  </a:lnTo>
                  <a:lnTo>
                    <a:pt x="10111494" y="639294"/>
                  </a:lnTo>
                  <a:lnTo>
                    <a:pt x="10101524" y="587595"/>
                  </a:lnTo>
                  <a:lnTo>
                    <a:pt x="10089846" y="537081"/>
                  </a:lnTo>
                  <a:lnTo>
                    <a:pt x="10076494" y="487893"/>
                  </a:lnTo>
                  <a:lnTo>
                    <a:pt x="10061500" y="440169"/>
                  </a:lnTo>
                  <a:lnTo>
                    <a:pt x="10044896" y="394049"/>
                  </a:lnTo>
                  <a:lnTo>
                    <a:pt x="10026716" y="349671"/>
                  </a:lnTo>
                  <a:lnTo>
                    <a:pt x="10006991" y="307175"/>
                  </a:lnTo>
                  <a:lnTo>
                    <a:pt x="9985756" y="266700"/>
                  </a:lnTo>
                  <a:lnTo>
                    <a:pt x="9956154" y="217724"/>
                  </a:lnTo>
                  <a:lnTo>
                    <a:pt x="9924688" y="173370"/>
                  </a:lnTo>
                  <a:lnTo>
                    <a:pt x="9891529" y="133763"/>
                  </a:lnTo>
                  <a:lnTo>
                    <a:pt x="9856847" y="99029"/>
                  </a:lnTo>
                  <a:lnTo>
                    <a:pt x="9820814" y="69294"/>
                  </a:lnTo>
                  <a:lnTo>
                    <a:pt x="9783600" y="44683"/>
                  </a:lnTo>
                  <a:lnTo>
                    <a:pt x="9745375" y="25323"/>
                  </a:lnTo>
                  <a:lnTo>
                    <a:pt x="9706311" y="11338"/>
                  </a:lnTo>
                  <a:lnTo>
                    <a:pt x="9666577" y="2855"/>
                  </a:lnTo>
                  <a:lnTo>
                    <a:pt x="9626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2443" y="7816595"/>
              <a:ext cx="3217163" cy="6720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8880" y="7586471"/>
              <a:ext cx="3496055" cy="113233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584200" marR="5080" indent="-5721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4200" algn="l"/>
              </a:tabLst>
            </a:pPr>
            <a:r>
              <a:rPr dirty="0" spc="-10"/>
              <a:t>Improve</a:t>
            </a:r>
            <a:r>
              <a:rPr dirty="0" spc="-105"/>
              <a:t> </a:t>
            </a:r>
            <a:r>
              <a:rPr dirty="0"/>
              <a:t>accuracy</a:t>
            </a:r>
            <a:r>
              <a:rPr dirty="0" spc="-80"/>
              <a:t> </a:t>
            </a:r>
            <a:r>
              <a:rPr dirty="0"/>
              <a:t>by</a:t>
            </a:r>
            <a:r>
              <a:rPr dirty="0" spc="-90"/>
              <a:t> </a:t>
            </a:r>
            <a:r>
              <a:rPr dirty="0"/>
              <a:t>adding</a:t>
            </a:r>
            <a:r>
              <a:rPr dirty="0" spc="-110"/>
              <a:t> </a:t>
            </a:r>
            <a:r>
              <a:rPr dirty="0"/>
              <a:t>an</a:t>
            </a:r>
            <a:r>
              <a:rPr dirty="0" spc="-70"/>
              <a:t> </a:t>
            </a:r>
            <a:r>
              <a:rPr dirty="0" spc="-10"/>
              <a:t>additional resistor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60"/>
              <a:t> </a:t>
            </a:r>
            <a:r>
              <a:rPr dirty="0"/>
              <a:t>series</a:t>
            </a:r>
            <a:r>
              <a:rPr dirty="0" spc="-65"/>
              <a:t> </a:t>
            </a:r>
            <a:r>
              <a:rPr dirty="0"/>
              <a:t>with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potential</a:t>
            </a:r>
            <a:r>
              <a:rPr dirty="0" spc="-65"/>
              <a:t> </a:t>
            </a:r>
            <a:r>
              <a:rPr dirty="0" spc="-10"/>
              <a:t>divider </a:t>
            </a:r>
            <a:r>
              <a:rPr dirty="0"/>
              <a:t>across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5.1V</a:t>
            </a:r>
            <a:r>
              <a:rPr dirty="0" spc="-75"/>
              <a:t> </a:t>
            </a:r>
            <a:r>
              <a:rPr dirty="0"/>
              <a:t>Zener</a:t>
            </a:r>
            <a:r>
              <a:rPr dirty="0" spc="-50"/>
              <a:t> </a:t>
            </a:r>
            <a:r>
              <a:rPr dirty="0" spc="-10"/>
              <a:t>diode.</a:t>
            </a:r>
          </a:p>
          <a:p>
            <a:pPr algn="just" marL="584200" marR="262890" indent="-572135">
              <a:lnSpc>
                <a:spcPct val="100000"/>
              </a:lnSpc>
              <a:buFont typeface="Arial MT"/>
              <a:buChar char="•"/>
              <a:tabLst>
                <a:tab pos="584200" algn="l"/>
              </a:tabLst>
            </a:pPr>
            <a:r>
              <a:rPr dirty="0"/>
              <a:t>Allows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80"/>
              <a:t> </a:t>
            </a:r>
            <a:r>
              <a:rPr dirty="0"/>
              <a:t>finer</a:t>
            </a:r>
            <a:r>
              <a:rPr dirty="0" spc="-114"/>
              <a:t> </a:t>
            </a:r>
            <a:r>
              <a:rPr dirty="0"/>
              <a:t>voltage</a:t>
            </a:r>
            <a:r>
              <a:rPr dirty="0" spc="-80"/>
              <a:t> </a:t>
            </a:r>
            <a:r>
              <a:rPr dirty="0"/>
              <a:t>level</a:t>
            </a:r>
            <a:r>
              <a:rPr dirty="0" spc="-105"/>
              <a:t> </a:t>
            </a:r>
            <a:r>
              <a:rPr dirty="0"/>
              <a:t>detection</a:t>
            </a:r>
            <a:r>
              <a:rPr dirty="0" spc="-100"/>
              <a:t> </a:t>
            </a:r>
            <a:r>
              <a:rPr dirty="0" spc="-25"/>
              <a:t>in </a:t>
            </a:r>
            <a:r>
              <a:rPr dirty="0"/>
              <a:t>smaller</a:t>
            </a:r>
            <a:r>
              <a:rPr dirty="0" spc="-20"/>
              <a:t> </a:t>
            </a:r>
            <a:r>
              <a:rPr dirty="0" spc="-10"/>
              <a:t>ranges.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46480" y="1318260"/>
            <a:ext cx="2470404" cy="837133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Improvements:</a:t>
            </a:r>
            <a:r>
              <a:rPr dirty="0" sz="1800" spc="-10" b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9FA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057400" y="1088136"/>
            <a:ext cx="14173200" cy="7560945"/>
          </a:xfrm>
          <a:custGeom>
            <a:avLst/>
            <a:gdLst/>
            <a:ahLst/>
            <a:cxnLst/>
            <a:rect l="l" t="t" r="r" b="b"/>
            <a:pathLst>
              <a:path w="14173200" h="7560945">
                <a:moveTo>
                  <a:pt x="14150721" y="0"/>
                </a:moveTo>
                <a:lnTo>
                  <a:pt x="30606" y="0"/>
                </a:lnTo>
                <a:lnTo>
                  <a:pt x="22479" y="0"/>
                </a:lnTo>
                <a:lnTo>
                  <a:pt x="14731" y="3175"/>
                </a:lnTo>
                <a:lnTo>
                  <a:pt x="3175" y="14732"/>
                </a:lnTo>
                <a:lnTo>
                  <a:pt x="0" y="22479"/>
                </a:lnTo>
                <a:lnTo>
                  <a:pt x="0" y="7538085"/>
                </a:lnTo>
                <a:lnTo>
                  <a:pt x="3175" y="7545832"/>
                </a:lnTo>
                <a:lnTo>
                  <a:pt x="14731" y="7557389"/>
                </a:lnTo>
                <a:lnTo>
                  <a:pt x="22479" y="7560564"/>
                </a:lnTo>
                <a:lnTo>
                  <a:pt x="14150721" y="7560564"/>
                </a:lnTo>
                <a:lnTo>
                  <a:pt x="14158467" y="7557389"/>
                </a:lnTo>
                <a:lnTo>
                  <a:pt x="14170025" y="7545832"/>
                </a:lnTo>
                <a:lnTo>
                  <a:pt x="14173200" y="7538085"/>
                </a:lnTo>
                <a:lnTo>
                  <a:pt x="14173200" y="22479"/>
                </a:lnTo>
                <a:lnTo>
                  <a:pt x="14170025" y="14732"/>
                </a:lnTo>
                <a:lnTo>
                  <a:pt x="14158467" y="3175"/>
                </a:lnTo>
                <a:lnTo>
                  <a:pt x="14150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502154" y="2964306"/>
            <a:ext cx="13061950" cy="4115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95"/>
              </a:spcBef>
            </a:pP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We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designed</a:t>
            </a:r>
            <a:r>
              <a:rPr dirty="0" sz="3600" spc="-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simple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12V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battery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level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indicator</a:t>
            </a:r>
            <a:r>
              <a:rPr dirty="0" sz="3600" spc="-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using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the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4×LM741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OpAmp.</a:t>
            </a:r>
            <a:r>
              <a:rPr dirty="0" sz="3600" spc="-8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The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circuit,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comprising</a:t>
            </a:r>
            <a:r>
              <a:rPr dirty="0" sz="3600" spc="-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resistors,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LEDs,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and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50">
                <a:solidFill>
                  <a:srgbClr val="403052"/>
                </a:solidFill>
                <a:latin typeface="Arial MT"/>
                <a:cs typeface="Arial MT"/>
              </a:rPr>
              <a:t>a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Zener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diode,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effectively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shows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the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battery's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charge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state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with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LEDs.</a:t>
            </a:r>
            <a:r>
              <a:rPr dirty="0" sz="3600" spc="-8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This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project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demonstrates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practical</a:t>
            </a:r>
            <a:r>
              <a:rPr dirty="0" sz="3600" spc="-2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approach</a:t>
            </a:r>
            <a:r>
              <a:rPr dirty="0" sz="3600" spc="-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to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battery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monitoring,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suitable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for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applications</a:t>
            </a:r>
            <a:r>
              <a:rPr dirty="0" sz="3600" spc="-4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without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complex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management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systems,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and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can</a:t>
            </a:r>
            <a:r>
              <a:rPr dirty="0" sz="3600" spc="-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be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easily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adapted</a:t>
            </a:r>
            <a:r>
              <a:rPr dirty="0" sz="3600" spc="-4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for</a:t>
            </a:r>
            <a:r>
              <a:rPr dirty="0" sz="3600" spc="-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different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voltage</a:t>
            </a:r>
            <a:r>
              <a:rPr dirty="0" sz="3600" spc="-3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ranges</a:t>
            </a:r>
            <a:r>
              <a:rPr dirty="0" sz="3600" spc="-3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and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improved</a:t>
            </a:r>
            <a:r>
              <a:rPr dirty="0" sz="3600" spc="-20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403052"/>
                </a:solidFill>
                <a:latin typeface="Arial MT"/>
                <a:cs typeface="Arial MT"/>
              </a:rPr>
              <a:t>for</a:t>
            </a:r>
            <a:r>
              <a:rPr dirty="0" sz="3600" spc="-15">
                <a:solidFill>
                  <a:srgbClr val="403052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403052"/>
                </a:solidFill>
                <a:latin typeface="Arial MT"/>
                <a:cs typeface="Arial MT"/>
              </a:rPr>
              <a:t>accuracy.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444996" y="1789125"/>
            <a:ext cx="10994390" cy="8438515"/>
            <a:chOff x="6444996" y="1789125"/>
            <a:chExt cx="10994390" cy="84385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996" y="1789125"/>
              <a:ext cx="5938520" cy="9436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0312" y="6733030"/>
              <a:ext cx="1988819" cy="3494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269" y="4100017"/>
            <a:ext cx="7118984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70">
                <a:latin typeface="Arial"/>
                <a:cs typeface="Arial"/>
              </a:rPr>
              <a:t>THANK</a:t>
            </a:r>
            <a:r>
              <a:rPr dirty="0" sz="9600" spc="-465">
                <a:latin typeface="Arial"/>
                <a:cs typeface="Arial"/>
              </a:rPr>
              <a:t> </a:t>
            </a:r>
            <a:r>
              <a:rPr dirty="0" sz="9600" spc="-25">
                <a:latin typeface="Arial"/>
                <a:cs typeface="Arial"/>
              </a:rPr>
              <a:t>YOU</a:t>
            </a:r>
            <a:endParaRPr sz="9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6683" y="1632204"/>
            <a:ext cx="1045464" cy="10469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47563" y="0"/>
            <a:ext cx="440436" cy="493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1668" y="0"/>
            <a:ext cx="4446777" cy="283159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11600" y="7517892"/>
            <a:ext cx="1315211" cy="220675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52009" y="0"/>
            <a:ext cx="5451729" cy="101752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722871" y="8244585"/>
            <a:ext cx="4425950" cy="2042795"/>
            <a:chOff x="6722871" y="8244585"/>
            <a:chExt cx="4425950" cy="204279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9611" y="9258299"/>
              <a:ext cx="661416" cy="6614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871" y="8244585"/>
              <a:ext cx="4425441" cy="2042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siri varshini maddu</dc:creator>
  <dc:title>Building Electric Circuits Activity Science Presentation in Light Green Blue Colorful Style</dc:title>
  <dcterms:created xsi:type="dcterms:W3CDTF">2024-07-04T11:16:11Z</dcterms:created>
  <dcterms:modified xsi:type="dcterms:W3CDTF">2024-07-04T11:16:11Z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2024-07-04T00:00:00Z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2024-07-04T00:00:00Z</vt:filetime>
  </property>
  <property fmtid="{D5CDD505-2E9C-101B-9397-08002B2CF9AE}" pid="5" name="Producer">
    <vt:lpwstr>Microsoft® PowerPoint® 2021</vt:lpwstr>
  </property>
</Properties>
</file>